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39D20E-D505-4B7C-B546-FD9743D0588C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CC06E8-28B1-464D-82C6-AA9C21EB0B5B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48964B-2C69-4718-AF7A-3326D33DA96D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EBAF76-083C-4865-9827-A0F151508A5A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38A3C8-0A52-42FC-9BBF-2C0673D5C07E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98850" y="6356350"/>
            <a:ext cx="5911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05E13E-62C4-4447-992A-07DFC56E6A4B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8" cy="460057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>
          <a:xfrm>
            <a:off x="3868738" y="863600"/>
            <a:ext cx="7315200" cy="5121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100">
                <a:solidFill>
                  <a:srgbClr val="7F7F7F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E1EEB-0B82-4FB0-923D-911FECE069F1}" type="datetimeFigureOut"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100">
                <a:solidFill>
                  <a:srgbClr val="7F7F7F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1">
                <a:solidFill>
                  <a:schemeClr val="accent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0527EE-1F38-4FDE-9DB8-63093954BB64}" type="slidenum"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bel" panose="020B05030202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880" indent="-18288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9975" y="1298575"/>
            <a:ext cx="7529513" cy="32543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9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2026</a:t>
            </a:r>
            <a:r>
              <a:rPr kumimoji="0" lang="zh-CN" altLang="en-US" sz="59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届市级优秀毕业生审核流程</a:t>
            </a:r>
            <a:endParaRPr kumimoji="0" lang="zh-CN" altLang="en-US" sz="5900" b="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0138" y="4670425"/>
            <a:ext cx="7315200" cy="914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暨管理员使用手册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2163" t="33667" r="7196" b="43435"/>
          <a:stretch>
            <a:fillRect/>
          </a:stretch>
        </p:blipFill>
        <p:spPr>
          <a:xfrm>
            <a:off x="9712960" y="22860"/>
            <a:ext cx="239141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zh-CN" altLang="en-US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、登录网站</a:t>
            </a:r>
            <a:endParaRPr kumimoji="0" lang="zh-CN" altLang="en-US" sz="36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3868738" y="733425"/>
            <a:ext cx="7550150" cy="808038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进入学校官网（</a:t>
            </a:r>
            <a:r>
              <a:rPr lang="en-US" altLang="zh-CN" dirty="0">
                <a:ea typeface="幼圆" panose="02010509060101010101" pitchFamily="49" charset="-122"/>
              </a:rPr>
              <a:t>https://www.shiep.edu.cn/</a:t>
            </a:r>
            <a:r>
              <a:rPr lang="zh-CN" altLang="en-US" dirty="0">
                <a:ea typeface="幼圆" panose="02010509060101010101" pitchFamily="49" charset="-122"/>
              </a:rPr>
              <a:t>），找到招生就业栏目的“</a:t>
            </a:r>
            <a:r>
              <a:rPr lang="zh-CN" altLang="en-US" dirty="0">
                <a:ea typeface="幼圆" panose="02010509060101010101" pitchFamily="49" charset="-122"/>
                <a:sym typeface="+mn-ea"/>
              </a:rPr>
              <a:t>就业信息网</a:t>
            </a:r>
            <a:r>
              <a:rPr lang="zh-CN" altLang="en-US" dirty="0">
                <a:ea typeface="幼圆" panose="02010509060101010101" pitchFamily="49" charset="-122"/>
              </a:rPr>
              <a:t>”进入就业网站。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6149" name="内容占位符 2"/>
          <p:cNvSpPr txBox="1"/>
          <p:nvPr/>
        </p:nvSpPr>
        <p:spPr>
          <a:xfrm>
            <a:off x="3868738" y="3560763"/>
            <a:ext cx="7550150" cy="8080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182880" indent="-182880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88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88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88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88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2880" lvl="0" indent="-182880" defTabSz="914400" eaLnBrk="1" hangingPunct="1"/>
            <a:r>
              <a:rPr lang="zh-CN" altLang="en-US" dirty="0">
                <a:ea typeface="幼圆" panose="02010509060101010101" pitchFamily="49" charset="-122"/>
              </a:rPr>
              <a:t>点击“学校登录”，使用学校的统一身份认证账号进行登录。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615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8738" y="4216400"/>
            <a:ext cx="7550150" cy="185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2163" t="33667" r="7196" b="43435"/>
          <a:stretch>
            <a:fillRect/>
          </a:stretch>
        </p:blipFill>
        <p:spPr>
          <a:xfrm>
            <a:off x="9712960" y="22860"/>
            <a:ext cx="2391410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710" y="1470025"/>
            <a:ext cx="7328535" cy="2293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、进入栏目</a:t>
            </a:r>
            <a:endParaRPr kumimoji="0" lang="zh-CN" altLang="en-US" sz="36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3868738" y="762000"/>
            <a:ext cx="7507287" cy="14001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登录后可在就业管理栏目中的“市级优秀毕业生”的右下角找到各层级待审核的学生信息</a:t>
            </a:r>
            <a:endParaRPr lang="en-US" altLang="zh-CN" dirty="0">
              <a:ea typeface="幼圆" panose="02010509060101010101" pitchFamily="49" charset="-122"/>
            </a:endParaRPr>
          </a:p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辅导员点击“辅导员待审”，学院管理员点击“院系待审”，校级管理员点击“学校待审”即可查看本层级需要审核的学生 。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717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8738" y="2689225"/>
            <a:ext cx="7577137" cy="334486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2163" t="33667" r="7196" b="43435"/>
          <a:stretch>
            <a:fillRect/>
          </a:stretch>
        </p:blipFill>
        <p:spPr>
          <a:xfrm>
            <a:off x="9712960" y="22860"/>
            <a:ext cx="239141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zh-CN" altLang="en-US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、审核信息</a:t>
            </a:r>
            <a:endParaRPr kumimoji="0" lang="zh-CN" altLang="en-US" sz="36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6" name="内容占位符 2"/>
          <p:cNvSpPr>
            <a:spLocks noGrp="1"/>
          </p:cNvSpPr>
          <p:nvPr>
            <p:ph idx="1"/>
          </p:nvPr>
        </p:nvSpPr>
        <p:spPr>
          <a:xfrm>
            <a:off x="3868738" y="776288"/>
            <a:ext cx="7507287" cy="19018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找到待审核的学生后，双击即可进入审核页面。</a:t>
            </a:r>
            <a:endParaRPr lang="en-US" altLang="zh-CN" dirty="0">
              <a:ea typeface="幼圆" panose="02010509060101010101" pitchFamily="49" charset="-122"/>
            </a:endParaRPr>
          </a:p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审核时需注意：</a:t>
            </a:r>
            <a:r>
              <a:rPr lang="en-US" altLang="zh-CN" dirty="0">
                <a:ea typeface="幼圆" panose="02010509060101010101" pitchFamily="49" charset="-122"/>
              </a:rPr>
              <a:t>1</a:t>
            </a:r>
            <a:r>
              <a:rPr lang="zh-CN" altLang="en-US" dirty="0">
                <a:ea typeface="幼圆" panose="02010509060101010101" pitchFamily="49" charset="-122"/>
              </a:rPr>
              <a:t>）申请学生信息填写是否完整；</a:t>
            </a:r>
            <a:r>
              <a:rPr lang="en-US" altLang="zh-CN" dirty="0">
                <a:ea typeface="幼圆" panose="02010509060101010101" pitchFamily="49" charset="-122"/>
              </a:rPr>
              <a:t>2</a:t>
            </a:r>
            <a:r>
              <a:rPr lang="zh-CN" altLang="en-US" dirty="0">
                <a:ea typeface="幼圆" panose="02010509060101010101" pitchFamily="49" charset="-122"/>
              </a:rPr>
              <a:t>）审核时在学校意见处填写学校意见，如“同意”；</a:t>
            </a:r>
            <a:r>
              <a:rPr lang="en-US" altLang="zh-CN" dirty="0">
                <a:ea typeface="幼圆" panose="02010509060101010101" pitchFamily="49" charset="-122"/>
              </a:rPr>
              <a:t>3</a:t>
            </a:r>
            <a:r>
              <a:rPr lang="zh-CN" altLang="en-US" dirty="0">
                <a:ea typeface="幼圆" panose="02010509060101010101" pitchFamily="49" charset="-122"/>
              </a:rPr>
              <a:t>）确认信息无误后可进行“审核通过”操作，提交至下一层级管理员进行审核。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819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9225" y="2738438"/>
            <a:ext cx="7531100" cy="3340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2163" t="33667" r="7196" b="43435"/>
          <a:stretch>
            <a:fillRect/>
          </a:stretch>
        </p:blipFill>
        <p:spPr>
          <a:xfrm>
            <a:off x="9712960" y="22860"/>
            <a:ext cx="239141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zh-CN" altLang="en-US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、审核事项</a:t>
            </a:r>
            <a:endParaRPr kumimoji="0" lang="zh-CN" altLang="en-US" sz="36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20" name="内容占位符 2"/>
          <p:cNvSpPr>
            <a:spLocks noGrp="1"/>
          </p:cNvSpPr>
          <p:nvPr>
            <p:ph idx="1"/>
          </p:nvPr>
        </p:nvSpPr>
        <p:spPr>
          <a:xfrm>
            <a:off x="3860800" y="836613"/>
            <a:ext cx="7507288" cy="17700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表单中的“性别”、“生源地”、“身份证号”、“出生日期”、“政治面貌”、“民族”字段的内容取自生源信息栏目，在优秀毕业生登记栏目中不可编辑，如有错误请在“就业管理”</a:t>
            </a:r>
            <a:r>
              <a:rPr lang="en-US" altLang="zh-CN" dirty="0">
                <a:ea typeface="幼圆" panose="02010509060101010101" pitchFamily="49" charset="-122"/>
              </a:rPr>
              <a:t>-</a:t>
            </a:r>
            <a:r>
              <a:rPr lang="zh-CN" altLang="en-US" dirty="0">
                <a:ea typeface="幼圆" panose="02010509060101010101" pitchFamily="49" charset="-122"/>
              </a:rPr>
              <a:t>“生源信息”栏目进行调整；</a:t>
            </a:r>
            <a:endParaRPr lang="en-US" altLang="zh-CN" dirty="0">
              <a:ea typeface="幼圆" panose="02010509060101010101" pitchFamily="49" charset="-122"/>
            </a:endParaRPr>
          </a:p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“所在院系”、“所在专业”、“所在班级”取自学生管理栏目，如有错误请在“用户管理”</a:t>
            </a:r>
            <a:r>
              <a:rPr lang="en-US" altLang="zh-CN" dirty="0">
                <a:ea typeface="幼圆" panose="02010509060101010101" pitchFamily="49" charset="-122"/>
              </a:rPr>
              <a:t>-</a:t>
            </a:r>
            <a:r>
              <a:rPr lang="zh-CN" altLang="en-US" dirty="0">
                <a:ea typeface="幼圆" panose="02010509060101010101" pitchFamily="49" charset="-122"/>
              </a:rPr>
              <a:t>“学生管理”栏目进行调整； 。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922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9713" y="2773363"/>
            <a:ext cx="7318375" cy="34083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2163" t="33667" r="7196" b="43435"/>
          <a:stretch>
            <a:fillRect/>
          </a:stretch>
        </p:blipFill>
        <p:spPr>
          <a:xfrm>
            <a:off x="9712960" y="22860"/>
            <a:ext cx="239141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zh-CN" altLang="en-US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、数据导出</a:t>
            </a:r>
            <a:endParaRPr kumimoji="0" lang="zh-CN" altLang="en-US" sz="36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4" name="内容占位符 2"/>
          <p:cNvSpPr>
            <a:spLocks noGrp="1"/>
          </p:cNvSpPr>
          <p:nvPr>
            <p:ph idx="1"/>
          </p:nvPr>
        </p:nvSpPr>
        <p:spPr>
          <a:xfrm>
            <a:off x="3868738" y="776288"/>
            <a:ext cx="7507287" cy="16732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全部审核通过后点击“导出”形成</a:t>
            </a:r>
            <a:r>
              <a:rPr lang="en-US" altLang="zh-CN" dirty="0">
                <a:ea typeface="幼圆" panose="02010509060101010101" pitchFamily="49" charset="-122"/>
              </a:rPr>
              <a:t>excel</a:t>
            </a:r>
            <a:r>
              <a:rPr lang="zh-CN" altLang="en-US" dirty="0">
                <a:ea typeface="幼圆" panose="02010509060101010101" pitchFamily="49" charset="-122"/>
              </a:rPr>
              <a:t>汇总表，默认已将学校要求的字段进行了勾选，可直接点击导出。</a:t>
            </a:r>
            <a:endParaRPr lang="en-US" altLang="zh-CN" dirty="0">
              <a:ea typeface="幼圆" panose="02010509060101010101" pitchFamily="49" charset="-122"/>
            </a:endParaRPr>
          </a:p>
          <a:p>
            <a:pPr eaLnBrk="1" hangingPunct="1"/>
            <a:r>
              <a:rPr lang="zh-CN" altLang="en-US" dirty="0">
                <a:ea typeface="幼圆" panose="02010509060101010101" pitchFamily="49" charset="-122"/>
              </a:rPr>
              <a:t>导出的</a:t>
            </a:r>
            <a:r>
              <a:rPr lang="en-US" altLang="zh-CN" dirty="0">
                <a:ea typeface="幼圆" panose="02010509060101010101" pitchFamily="49" charset="-122"/>
              </a:rPr>
              <a:t>excel</a:t>
            </a:r>
            <a:r>
              <a:rPr lang="zh-CN" altLang="en-US" dirty="0">
                <a:ea typeface="幼圆" panose="02010509060101010101" pitchFamily="49" charset="-122"/>
              </a:rPr>
              <a:t>表格中请在最前端加入序号一列，并制成表格，表格统一命名为“上海市普通高等学校优秀毕业生候选人汇总表</a:t>
            </a:r>
            <a:r>
              <a:rPr lang="en-US" altLang="zh-CN" dirty="0">
                <a:ea typeface="幼圆" panose="02010509060101010101" pitchFamily="49" charset="-122"/>
              </a:rPr>
              <a:t>---XXX</a:t>
            </a:r>
            <a:r>
              <a:rPr lang="zh-CN" altLang="en-US" dirty="0">
                <a:ea typeface="幼圆" panose="02010509060101010101" pitchFamily="49" charset="-122"/>
              </a:rPr>
              <a:t>学院”。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1024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0" y="2511425"/>
            <a:ext cx="7343775" cy="357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2163" t="33667" r="7196" b="43435"/>
          <a:stretch>
            <a:fillRect/>
          </a:stretch>
        </p:blipFill>
        <p:spPr>
          <a:xfrm>
            <a:off x="9712960" y="22860"/>
            <a:ext cx="239141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zh-CN" altLang="en-US" sz="36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、学院互查</a:t>
            </a:r>
            <a:endParaRPr kumimoji="0" lang="zh-CN" altLang="en-US" sz="36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5175" y="1365250"/>
            <a:ext cx="3505200" cy="49434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9" name="内容占位符 2"/>
          <p:cNvSpPr txBox="1"/>
          <p:nvPr/>
        </p:nvSpPr>
        <p:spPr>
          <a:xfrm>
            <a:off x="3843338" y="777875"/>
            <a:ext cx="7507287" cy="4699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182880" indent="-182880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88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88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88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88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2880" lvl="0" indent="-182880" defTabSz="914400" eaLnBrk="1" hangingPunct="1"/>
            <a:r>
              <a:rPr lang="zh-CN" altLang="en-US" dirty="0">
                <a:ea typeface="幼圆" panose="02010509060101010101" pitchFamily="49" charset="-122"/>
              </a:rPr>
              <a:t>学生处组织各学院互查学生申报材料 ，登记表样式如下所示。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2163" t="33667" r="7196" b="43435"/>
          <a:stretch>
            <a:fillRect/>
          </a:stretch>
        </p:blipFill>
        <p:spPr>
          <a:xfrm>
            <a:off x="9712960" y="22860"/>
            <a:ext cx="2391410" cy="704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0</TotalTime>
  <Words>639</Words>
  <Application>WPS 演示</Application>
  <PresentationFormat>宽屏</PresentationFormat>
  <Paragraphs>34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Corbel</vt:lpstr>
      <vt:lpstr>Wingdings 2</vt:lpstr>
      <vt:lpstr>Calibri</vt:lpstr>
      <vt:lpstr>幼圆</vt:lpstr>
      <vt:lpstr>微软雅黑</vt:lpstr>
      <vt:lpstr>Arial Unicode MS</vt:lpstr>
      <vt:lpstr>框架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优秀毕业生申请流程</dc:title>
  <dc:creator>janeyun0312@126.com</dc:creator>
  <cp:lastModifiedBy>Sway～</cp:lastModifiedBy>
  <cp:revision>28</cp:revision>
  <dcterms:created xsi:type="dcterms:W3CDTF">2021-10-20T06:33:20Z</dcterms:created>
  <dcterms:modified xsi:type="dcterms:W3CDTF">2026-03-04T07:35:12Z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20C86069136A40A8A38AE39F855A005D_13</vt:lpwstr>
  </property>
  <property fmtid="{D5CDD505-2E9C-101B-9397-08002B2CF9AE}" pid="3" name="KSOProductBuildVer">
    <vt:lpwstr>2052-12.1.0.25225</vt:lpwstr>
  </property>
</Properties>
</file>